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65" r:id="rId3"/>
    <p:sldId id="442" r:id="rId4"/>
    <p:sldId id="443" r:id="rId5"/>
    <p:sldId id="444" r:id="rId6"/>
    <p:sldId id="446" r:id="rId7"/>
    <p:sldId id="447" r:id="rId8"/>
    <p:sldId id="517" r:id="rId9"/>
    <p:sldId id="448" r:id="rId10"/>
    <p:sldId id="456" r:id="rId11"/>
    <p:sldId id="457" r:id="rId12"/>
    <p:sldId id="458" r:id="rId13"/>
    <p:sldId id="459" r:id="rId14"/>
    <p:sldId id="460" r:id="rId15"/>
    <p:sldId id="461" r:id="rId16"/>
    <p:sldId id="463" r:id="rId17"/>
    <p:sldId id="464" r:id="rId18"/>
    <p:sldId id="466" r:id="rId19"/>
    <p:sldId id="467" r:id="rId20"/>
    <p:sldId id="468" r:id="rId21"/>
    <p:sldId id="469" r:id="rId22"/>
    <p:sldId id="476" r:id="rId23"/>
    <p:sldId id="477" r:id="rId24"/>
    <p:sldId id="485" r:id="rId25"/>
    <p:sldId id="486" r:id="rId26"/>
    <p:sldId id="487" r:id="rId27"/>
    <p:sldId id="488" r:id="rId28"/>
    <p:sldId id="489" r:id="rId29"/>
    <p:sldId id="514" r:id="rId30"/>
    <p:sldId id="492" r:id="rId31"/>
    <p:sldId id="491" r:id="rId32"/>
    <p:sldId id="515" r:id="rId33"/>
    <p:sldId id="516" r:id="rId34"/>
    <p:sldId id="497" r:id="rId35"/>
    <p:sldId id="493" r:id="rId36"/>
    <p:sldId id="513" r:id="rId37"/>
    <p:sldId id="498" r:id="rId38"/>
    <p:sldId id="499" r:id="rId39"/>
    <p:sldId id="505" r:id="rId40"/>
    <p:sldId id="507" r:id="rId41"/>
    <p:sldId id="508" r:id="rId42"/>
    <p:sldId id="510" r:id="rId43"/>
    <p:sldId id="511" r:id="rId44"/>
    <p:sldId id="51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2"/>
  </p:normalViewPr>
  <p:slideViewPr>
    <p:cSldViewPr snapToGrid="0" snapToObjects="1">
      <p:cViewPr>
        <p:scale>
          <a:sx n="87" d="100"/>
          <a:sy n="87" d="100"/>
        </p:scale>
        <p:origin x="1824" y="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B8AE4-88F4-7944-8294-75E2468D4476}" type="datetime1">
              <a:rPr lang="en-US" smtClean="0"/>
              <a:t>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6419B-2834-0D45-9BAE-09209046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132E-5449-D44E-A6E0-F885C6375788}" type="datetime1">
              <a:rPr lang="en-US" smtClean="0"/>
              <a:t>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C348-5C75-BD4E-B4C9-04FC70E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3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amaral-lab-ppt_template_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8610600" cy="2057400"/>
          </a:xfrm>
        </p:spPr>
        <p:txBody>
          <a:bodyPr/>
          <a:lstStyle>
            <a:lvl1pPr algn="ctr">
              <a:defRPr sz="4800" b="0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E09615E1-5F7D-584E-A460-A5BD1B76927A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18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18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B7370118-D55A-CB4F-87FE-6CF9D15A53DB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9FE83276-7F6B-8049-9966-307EB71AF684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B659D513-0A05-3541-8958-C351795F41C6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847013" y="6632575"/>
            <a:ext cx="1296987" cy="2254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CC90A587-9B26-AB42-90A3-FFD14A84AB79}" type="slidenum">
              <a:rPr lang="en-US"/>
              <a:pPr/>
              <a:t>‹#›</a:t>
            </a:fld>
            <a:r>
              <a:rPr lang="en-US"/>
              <a:t> of 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80BAE"/>
            </a:gs>
            <a:gs pos="100000">
              <a:srgbClr val="080BAE">
                <a:gamma/>
                <a:shade val="46275"/>
                <a:invGamma/>
              </a:srgbClr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amaral-lab-ppt_templa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6418947"/>
            <a:ext cx="9143206" cy="439054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22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94713" y="6418946"/>
            <a:ext cx="648493" cy="439054"/>
          </a:xfrm>
          <a:prstGeom prst="rect">
            <a:avLst/>
          </a:prstGeom>
        </p:spPr>
        <p:txBody>
          <a:bodyPr/>
          <a:lstStyle>
            <a:lvl1pPr>
              <a:defRPr b="0" i="1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40C894AB-A02C-6746-883C-96049A563C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Ø"/>
        <a:defRPr sz="3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ü"/>
        <a:defRPr sz="2800">
          <a:solidFill>
            <a:srgbClr val="262626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Times" charset="0"/>
        <a:buChar char="•"/>
        <a:defRPr sz="2400">
          <a:solidFill>
            <a:srgbClr val="262626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62626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62626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9373"/>
            <a:ext cx="8610600" cy="2057400"/>
          </a:xfrm>
        </p:spPr>
        <p:txBody>
          <a:bodyPr/>
          <a:lstStyle/>
          <a:p>
            <a:r>
              <a:rPr lang="en-US" sz="8000" dirty="0" smtClean="0">
                <a:solidFill>
                  <a:srgbClr val="800000"/>
                </a:solidFill>
              </a:rPr>
              <a:t>Course Overview</a:t>
            </a:r>
            <a:endParaRPr lang="en-US" sz="6600" dirty="0">
              <a:solidFill>
                <a:srgbClr val="8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75" y="47625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OPS 413 </a:t>
            </a:r>
            <a:r>
              <a:rPr lang="en-US" b="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b="0" dirty="0">
                <a:solidFill>
                  <a:schemeClr val="bg1"/>
                </a:solidFill>
                <a:latin typeface="+mn-lt"/>
              </a:rPr>
              <a:t>Programming for Analytics</a:t>
            </a:r>
            <a:endParaRPr lang="en-US" b="0" dirty="0" smtClean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January 10 </a:t>
            </a:r>
            <a:r>
              <a:rPr lang="mr-IN" b="0" dirty="0" smtClean="0">
                <a:solidFill>
                  <a:schemeClr val="bg1"/>
                </a:solidFill>
                <a:latin typeface="+mn-lt"/>
              </a:rPr>
              <a:t>–</a:t>
            </a:r>
            <a:r>
              <a:rPr lang="en-US" b="0" dirty="0" smtClean="0">
                <a:solidFill>
                  <a:schemeClr val="bg1"/>
                </a:solidFill>
                <a:latin typeface="+mn-lt"/>
              </a:rPr>
              <a:t> February 07, 2017</a:t>
            </a:r>
            <a:endParaRPr lang="en-US" b="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19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knowledge with </a:t>
            </a:r>
            <a:r>
              <a:rPr lang="en-US" dirty="0"/>
              <a:t>c</a:t>
            </a:r>
            <a:r>
              <a:rPr lang="en-US" dirty="0" smtClean="0"/>
              <a:t>omputing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1" y="1108464"/>
            <a:ext cx="5482319" cy="432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9561" y="5602613"/>
            <a:ext cx="7305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latin typeface="Tahoma"/>
                <a:cs typeface="Tahoma"/>
              </a:rPr>
              <a:t>John von </a:t>
            </a:r>
            <a:r>
              <a:rPr lang="en-US" sz="2000" b="0" dirty="0" err="1" smtClean="0">
                <a:latin typeface="Tahoma"/>
                <a:cs typeface="Tahoma"/>
              </a:rPr>
              <a:t>Neuman</a:t>
            </a:r>
            <a:r>
              <a:rPr lang="en-US" sz="2000" b="0" dirty="0" smtClean="0">
                <a:latin typeface="Tahoma"/>
                <a:cs typeface="Tahoma"/>
              </a:rPr>
              <a:t>, </a:t>
            </a:r>
            <a:r>
              <a:rPr lang="en-US" sz="2000" b="0" dirty="0">
                <a:latin typeface="Tahoma"/>
                <a:cs typeface="Tahoma"/>
              </a:rPr>
              <a:t>Nicholas </a:t>
            </a:r>
            <a:r>
              <a:rPr lang="en-US" sz="2000" b="0" dirty="0" smtClean="0">
                <a:latin typeface="Tahoma"/>
                <a:cs typeface="Tahoma"/>
              </a:rPr>
              <a:t>Metropolis, and Stanislaw </a:t>
            </a:r>
            <a:r>
              <a:rPr lang="en-US" sz="2000" b="0" dirty="0" err="1" smtClean="0">
                <a:latin typeface="Tahoma"/>
                <a:cs typeface="Tahoma"/>
              </a:rPr>
              <a:t>Ulam</a:t>
            </a:r>
            <a:r>
              <a:rPr lang="en-US" sz="2000" b="0" dirty="0" smtClean="0">
                <a:latin typeface="Tahoma"/>
                <a:cs typeface="Tahoma"/>
              </a:rPr>
              <a:t> </a:t>
            </a:r>
          </a:p>
          <a:p>
            <a:pPr algn="ctr"/>
            <a:r>
              <a:rPr lang="en-US" sz="2000" b="0" dirty="0" smtClean="0">
                <a:latin typeface="Tahoma"/>
                <a:cs typeface="Tahoma"/>
              </a:rPr>
              <a:t>at Los Alamos National Lab</a:t>
            </a:r>
            <a:endParaRPr lang="en-US" sz="2000" b="0" dirty="0">
              <a:latin typeface="Tahoma"/>
              <a:cs typeface="Tahoma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universe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80" y="2974994"/>
            <a:ext cx="6071177" cy="3247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0" y="1064729"/>
            <a:ext cx="3996151" cy="25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the weather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29" y="2118276"/>
            <a:ext cx="5080000" cy="406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0" y="1123843"/>
            <a:ext cx="3643099" cy="3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pandemics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2" y="1038650"/>
            <a:ext cx="6296870" cy="4365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693076"/>
            <a:ext cx="381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traffic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1" y="1058641"/>
            <a:ext cx="6350000" cy="45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71" y="300727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material failure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1" y="1270000"/>
            <a:ext cx="5423506" cy="384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57" y="3769276"/>
            <a:ext cx="3086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Uncovering new chemical reactions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59" y="1637338"/>
            <a:ext cx="4832641" cy="4686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4" y="1104261"/>
            <a:ext cx="4282304" cy="2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1865909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Something else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is going on now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7719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Vast seas of digital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8659" y="5950408"/>
            <a:ext cx="747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latin typeface="Tahoma"/>
                <a:cs typeface="Tahoma"/>
              </a:rPr>
              <a:t>http://</a:t>
            </a:r>
            <a:r>
              <a:rPr lang="en-US" sz="1400" b="0" dirty="0" err="1">
                <a:latin typeface="Tahoma"/>
                <a:cs typeface="Tahoma"/>
              </a:rPr>
              <a:t>www.cleanbreak.ca</a:t>
            </a:r>
            <a:r>
              <a:rPr lang="en-US" sz="1400" b="0" dirty="0">
                <a:latin typeface="Tahoma"/>
                <a:cs typeface="Tahoma"/>
              </a:rPr>
              <a:t>/</a:t>
            </a:r>
            <a:r>
              <a:rPr lang="en-US" sz="1400" b="0" dirty="0" err="1">
                <a:latin typeface="Tahoma"/>
                <a:cs typeface="Tahoma"/>
              </a:rPr>
              <a:t>wordpress</a:t>
            </a:r>
            <a:r>
              <a:rPr lang="en-US" sz="1400" b="0" dirty="0">
                <a:latin typeface="Tahoma"/>
                <a:cs typeface="Tahoma"/>
              </a:rPr>
              <a:t>/</a:t>
            </a:r>
            <a:r>
              <a:rPr lang="en-US" sz="1400" b="0" dirty="0" err="1">
                <a:latin typeface="Tahoma"/>
                <a:cs typeface="Tahoma"/>
              </a:rPr>
              <a:t>wp</a:t>
            </a:r>
            <a:r>
              <a:rPr lang="en-US" sz="1400" b="0" dirty="0">
                <a:latin typeface="Tahoma"/>
                <a:cs typeface="Tahoma"/>
              </a:rPr>
              <a:t>-content/uploads/</a:t>
            </a:r>
            <a:r>
              <a:rPr lang="en-US" sz="1400" b="0" dirty="0" err="1">
                <a:latin typeface="Tahoma"/>
                <a:cs typeface="Tahoma"/>
              </a:rPr>
              <a:t>BigDataBigBuildings.jpg</a:t>
            </a:r>
            <a:endParaRPr lang="en-US" sz="1400" b="0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31" y="1167062"/>
            <a:ext cx="6113572" cy="45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…which may reveal hidden patterns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33848" y="1865909"/>
            <a:ext cx="6020226" cy="3060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800000"/>
                </a:solidFill>
              </a:rPr>
              <a:t>D</a:t>
            </a:r>
            <a:r>
              <a:rPr lang="en-US" sz="6000" dirty="0" smtClean="0">
                <a:solidFill>
                  <a:srgbClr val="800000"/>
                </a:solidFill>
              </a:rPr>
              <a:t>ata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Driven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Discovery</a:t>
            </a:r>
            <a:endParaRPr lang="en-US" sz="6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Why </a:t>
            </a:r>
            <a:r>
              <a:rPr lang="en-US" sz="7200" dirty="0" smtClean="0">
                <a:solidFill>
                  <a:srgbClr val="800000"/>
                </a:solidFill>
              </a:rPr>
              <a:t>Analytics?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1832"/>
          <a:stretch/>
        </p:blipFill>
        <p:spPr>
          <a:xfrm>
            <a:off x="313554" y="1118073"/>
            <a:ext cx="4766011" cy="312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569" y="3919977"/>
            <a:ext cx="7729092" cy="257289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5400" dirty="0" smtClean="0">
                <a:solidFill>
                  <a:schemeClr val="tx1"/>
                </a:solidFill>
              </a:rPr>
              <a:t>How can </a:t>
            </a:r>
            <a:r>
              <a:rPr lang="en-US" sz="5400" i="1" dirty="0" smtClean="0">
                <a:solidFill>
                  <a:schemeClr val="tx1"/>
                </a:solidFill>
              </a:rPr>
              <a:t>data driven discovery </a:t>
            </a:r>
            <a:r>
              <a:rPr lang="en-US" sz="5400" dirty="0" smtClean="0">
                <a:solidFill>
                  <a:schemeClr val="tx1"/>
                </a:solidFill>
              </a:rPr>
              <a:t>impact  science and society?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96" y="1661531"/>
            <a:ext cx="2475081" cy="3694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1" y="1661531"/>
            <a:ext cx="2446458" cy="3694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224" y="1642326"/>
            <a:ext cx="2406255" cy="3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Computers are key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" t="410" r="2566" b="3947"/>
          <a:stretch/>
        </p:blipFill>
        <p:spPr>
          <a:xfrm>
            <a:off x="419548" y="1183341"/>
            <a:ext cx="8191948" cy="4835563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174" y="1785267"/>
            <a:ext cx="3483285" cy="1869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6" y="1115391"/>
            <a:ext cx="4196220" cy="494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193" y="4121690"/>
            <a:ext cx="1162094" cy="224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" y="3449222"/>
            <a:ext cx="2093879" cy="1344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47127" y="2937372"/>
            <a:ext cx="1194690" cy="511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796" y="1115391"/>
            <a:ext cx="4196220" cy="23338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8764606">
            <a:off x="4992461" y="3109347"/>
            <a:ext cx="2193860" cy="679749"/>
          </a:xfrm>
          <a:prstGeom prst="rightArrow">
            <a:avLst>
              <a:gd name="adj1" fmla="val 50000"/>
              <a:gd name="adj2" fmla="val 838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7151" y="3894038"/>
            <a:ext cx="62436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Tahoma"/>
                <a:cs typeface="Tahoma"/>
              </a:rPr>
              <a:t>Need to understand:</a:t>
            </a:r>
          </a:p>
          <a:p>
            <a:endParaRPr lang="en-US" sz="2400" b="0" dirty="0" smtClean="0">
              <a:latin typeface="Tahoma"/>
              <a:cs typeface="Tahoma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Computer/cloud storage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Internal/external data transfer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Location of software and data</a:t>
            </a:r>
            <a:endParaRPr lang="en-US" sz="2400" b="0" dirty="0">
              <a:latin typeface="Tahoma"/>
              <a:cs typeface="Tahoma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800000"/>
                </a:solidFill>
              </a:rPr>
              <a:t>Why Python?</a:t>
            </a:r>
            <a:endParaRPr lang="en-US" sz="7200" dirty="0">
              <a:solidFill>
                <a:srgbClr val="8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9" y="1043865"/>
            <a:ext cx="6993405" cy="524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04396" y="1043865"/>
            <a:ext cx="26396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Results based </a:t>
            </a:r>
            <a:r>
              <a:rPr lang="en-US" b="0" dirty="0">
                <a:latin typeface="Tahoma"/>
                <a:cs typeface="Tahoma"/>
              </a:rPr>
              <a:t>on hundreds of thousands of data points </a:t>
            </a:r>
            <a:r>
              <a:rPr lang="en-US" b="0" dirty="0" smtClean="0">
                <a:latin typeface="Tahoma"/>
                <a:cs typeface="Tahoma"/>
              </a:rPr>
              <a:t>collected </a:t>
            </a:r>
            <a:r>
              <a:rPr lang="en-US" b="0" dirty="0">
                <a:latin typeface="Tahoma"/>
                <a:cs typeface="Tahoma"/>
              </a:rPr>
              <a:t>by processing </a:t>
            </a:r>
            <a:r>
              <a:rPr lang="en-US" b="0" dirty="0" smtClean="0">
                <a:latin typeface="Tahoma"/>
                <a:cs typeface="Tahoma"/>
              </a:rPr>
              <a:t>600,000</a:t>
            </a:r>
            <a:r>
              <a:rPr lang="en-US" b="0" dirty="0">
                <a:latin typeface="Tahoma"/>
                <a:cs typeface="Tahoma"/>
              </a:rPr>
              <a:t>+ coding tests and challenges by </a:t>
            </a:r>
            <a:r>
              <a:rPr lang="en-US" b="0" dirty="0" smtClean="0">
                <a:latin typeface="Tahoma"/>
                <a:cs typeface="Tahoma"/>
              </a:rPr>
              <a:t>2,000</a:t>
            </a:r>
            <a:r>
              <a:rPr lang="en-US" b="0" dirty="0">
                <a:latin typeface="Tahoma"/>
                <a:cs typeface="Tahoma"/>
              </a:rPr>
              <a:t>+ </a:t>
            </a:r>
            <a:r>
              <a:rPr lang="en-US" b="0" dirty="0" smtClean="0">
                <a:latin typeface="Tahoma"/>
                <a:cs typeface="Tahoma"/>
              </a:rPr>
              <a:t>employers.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7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43" y="1261936"/>
            <a:ext cx="3940993" cy="2958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7331" y="1539322"/>
            <a:ext cx="307900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/>
                <a:cs typeface="Tahoma"/>
              </a:rPr>
              <a:t>Growing:</a:t>
            </a:r>
          </a:p>
          <a:p>
            <a:r>
              <a:rPr lang="en-US" sz="2400" b="0" dirty="0" smtClean="0">
                <a:latin typeface="Tahoma"/>
                <a:cs typeface="Tahoma"/>
              </a:rPr>
              <a:t>	C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C#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err="1" smtClean="0">
                <a:latin typeface="Tahoma"/>
                <a:cs typeface="Tahoma"/>
              </a:rPr>
              <a:t>Javascript</a:t>
            </a:r>
            <a:endParaRPr lang="en-US" sz="2400" b="0" dirty="0" smtClean="0">
              <a:latin typeface="Tahoma"/>
              <a:cs typeface="Tahoma"/>
            </a:endParaRP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Python</a:t>
            </a:r>
          </a:p>
          <a:p>
            <a:r>
              <a:rPr lang="en-US" sz="2400" b="0" dirty="0">
                <a:latin typeface="Tahoma"/>
                <a:cs typeface="Tahoma"/>
              </a:rPr>
              <a:t>		</a:t>
            </a:r>
            <a:endParaRPr lang="en-US" sz="2400" dirty="0" smtClean="0">
              <a:latin typeface="Tahoma"/>
              <a:cs typeface="Tahoma"/>
            </a:endParaRPr>
          </a:p>
          <a:p>
            <a:r>
              <a:rPr lang="en-US" sz="2400" dirty="0" smtClean="0">
                <a:latin typeface="Tahoma"/>
                <a:cs typeface="Tahoma"/>
              </a:rPr>
              <a:t>Shrinking:</a:t>
            </a:r>
          </a:p>
          <a:p>
            <a:r>
              <a:rPr lang="en-US" sz="2400" b="0" dirty="0">
                <a:latin typeface="Tahoma"/>
                <a:cs typeface="Tahoma"/>
              </a:rPr>
              <a:t>	C++ (20%)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Java (17%)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Perl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Ruby (28%)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142" y="4686796"/>
            <a:ext cx="394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Python top-ranked language fourth year in a row!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all need help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16" y="1607013"/>
            <a:ext cx="6528440" cy="39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Volume, Variety, Velocity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255" t="8363" r="33263" b="44160"/>
          <a:stretch/>
        </p:blipFill>
        <p:spPr>
          <a:xfrm>
            <a:off x="1079501" y="1142412"/>
            <a:ext cx="6751956" cy="4561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659" y="5950408"/>
            <a:ext cx="747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http://</a:t>
            </a:r>
            <a:r>
              <a:rPr lang="en-US" sz="1400" b="0" dirty="0" err="1"/>
              <a:t>thumbnails.visually.netdna-cdn.com</a:t>
            </a:r>
            <a:r>
              <a:rPr lang="en-US" sz="1400" b="0" dirty="0"/>
              <a:t>/big-data_50291c3b16257.jpg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all need help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3"/>
          <a:stretch/>
        </p:blipFill>
        <p:spPr>
          <a:xfrm>
            <a:off x="1282919" y="913211"/>
            <a:ext cx="7051437" cy="545990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Developer activity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8" y="913212"/>
            <a:ext cx="7768507" cy="52080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27423" y="1581321"/>
            <a:ext cx="162677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1. </a:t>
            </a:r>
            <a:r>
              <a:rPr lang="en-US" b="0" dirty="0">
                <a:latin typeface="Tahoma"/>
                <a:cs typeface="Tahoma"/>
              </a:rPr>
              <a:t>JavaScript</a:t>
            </a:r>
          </a:p>
          <a:p>
            <a:r>
              <a:rPr lang="en-US" b="0" dirty="0" smtClean="0">
                <a:latin typeface="Tahoma"/>
                <a:cs typeface="Tahoma"/>
              </a:rPr>
              <a:t>2. </a:t>
            </a:r>
            <a:r>
              <a:rPr lang="en-US" b="0" dirty="0">
                <a:latin typeface="Tahoma"/>
                <a:cs typeface="Tahoma"/>
              </a:rPr>
              <a:t>Java</a:t>
            </a:r>
          </a:p>
          <a:p>
            <a:r>
              <a:rPr lang="en-US" b="0" dirty="0" smtClean="0">
                <a:latin typeface="Tahoma"/>
                <a:cs typeface="Tahoma"/>
              </a:rPr>
              <a:t>3. </a:t>
            </a:r>
            <a:r>
              <a:rPr lang="en-US" b="0" dirty="0">
                <a:latin typeface="Tahoma"/>
                <a:cs typeface="Tahoma"/>
              </a:rPr>
              <a:t>PHP</a:t>
            </a:r>
          </a:p>
          <a:p>
            <a:r>
              <a:rPr lang="en-US" b="0" dirty="0" smtClean="0">
                <a:latin typeface="Tahoma"/>
                <a:cs typeface="Tahoma"/>
              </a:rPr>
              <a:t>4. </a:t>
            </a:r>
            <a:r>
              <a:rPr lang="en-US" dirty="0">
                <a:latin typeface="Tahoma"/>
                <a:cs typeface="Tahoma"/>
              </a:rPr>
              <a:t>Python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C#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C++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Ruby</a:t>
            </a:r>
          </a:p>
          <a:p>
            <a:r>
              <a:rPr lang="en-US" b="0" dirty="0" smtClean="0">
                <a:latin typeface="Tahoma"/>
                <a:cs typeface="Tahoma"/>
              </a:rPr>
              <a:t>8. </a:t>
            </a:r>
            <a:r>
              <a:rPr lang="en-US" b="0" dirty="0">
                <a:latin typeface="Tahoma"/>
                <a:cs typeface="Tahoma"/>
              </a:rPr>
              <a:t>CSS</a:t>
            </a:r>
          </a:p>
          <a:p>
            <a:r>
              <a:rPr lang="en-US" b="0" dirty="0" smtClean="0">
                <a:latin typeface="Tahoma"/>
                <a:cs typeface="Tahoma"/>
              </a:rPr>
              <a:t>9. 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10. </a:t>
            </a:r>
            <a:r>
              <a:rPr lang="en-US" b="0" dirty="0" err="1" smtClean="0">
                <a:latin typeface="Tahoma"/>
                <a:cs typeface="Tahoma"/>
              </a:rPr>
              <a:t>Obj</a:t>
            </a:r>
            <a:r>
              <a:rPr lang="en-US" b="0" dirty="0" smtClean="0">
                <a:latin typeface="Tahoma"/>
                <a:cs typeface="Tahoma"/>
              </a:rPr>
              <a:t>-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dirty="0">
                <a:latin typeface="Tahoma"/>
                <a:cs typeface="Tahoma"/>
              </a:rPr>
              <a:t>Perl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b="0" dirty="0">
                <a:latin typeface="Tahoma"/>
                <a:cs typeface="Tahoma"/>
              </a:rPr>
              <a:t>Shell</a:t>
            </a:r>
          </a:p>
          <a:p>
            <a:r>
              <a:rPr lang="en-US" b="0" dirty="0" smtClean="0">
                <a:latin typeface="Tahoma"/>
                <a:cs typeface="Tahoma"/>
              </a:rPr>
              <a:t>13. </a:t>
            </a:r>
            <a:r>
              <a:rPr lang="en-US" dirty="0">
                <a:latin typeface="Tahoma"/>
                <a:cs typeface="Tahoma"/>
              </a:rPr>
              <a:t>R</a:t>
            </a:r>
          </a:p>
          <a:p>
            <a:r>
              <a:rPr lang="en-US" b="0" dirty="0" smtClean="0">
                <a:latin typeface="Tahoma"/>
                <a:cs typeface="Tahoma"/>
              </a:rPr>
              <a:t>14. </a:t>
            </a:r>
            <a:r>
              <a:rPr lang="en-US" b="0" dirty="0" err="1">
                <a:latin typeface="Tahoma"/>
                <a:cs typeface="Tahoma"/>
              </a:rPr>
              <a:t>Scala</a:t>
            </a:r>
            <a:endParaRPr lang="en-US" b="0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15. </a:t>
            </a:r>
            <a:r>
              <a:rPr lang="en-US" b="0" dirty="0">
                <a:latin typeface="Tahoma"/>
                <a:cs typeface="Tahoma"/>
              </a:rPr>
              <a:t>Haskell</a:t>
            </a:r>
          </a:p>
          <a:p>
            <a:r>
              <a:rPr lang="en-US" b="0" dirty="0" smtClean="0">
                <a:latin typeface="Tahoma"/>
                <a:cs typeface="Tahoma"/>
              </a:rPr>
              <a:t>16. </a:t>
            </a:r>
            <a:r>
              <a:rPr lang="en-US" dirty="0" err="1">
                <a:latin typeface="Tahoma"/>
                <a:cs typeface="Tahoma"/>
              </a:rPr>
              <a:t>Matlab</a:t>
            </a:r>
            <a:endParaRPr lang="en-US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17. Vis. Basic </a:t>
            </a:r>
            <a:endParaRPr lang="en-US" b="0" dirty="0">
              <a:latin typeface="Tahoma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8451" y="5964212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GitHub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734711" y="1857822"/>
            <a:ext cx="187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StackOverflow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languages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C:</a:t>
            </a:r>
            <a:r>
              <a:rPr lang="en-US" sz="2800" b="0" dirty="0" smtClean="0">
                <a:latin typeface="Tahoma"/>
                <a:cs typeface="Tahoma"/>
              </a:rPr>
              <a:t> Simple, fast and flexible. Makes for smaller programs. (1989)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C++: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Great for large complex projects because it is object-oriented. (1998)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FORTRAN:</a:t>
            </a:r>
            <a:r>
              <a:rPr lang="en-US" sz="2800" b="0" dirty="0" smtClean="0">
                <a:latin typeface="Tahoma"/>
                <a:cs typeface="Tahoma"/>
              </a:rPr>
              <a:t> Very fast. Perfect for number crunching. (1966)</a:t>
            </a:r>
          </a:p>
          <a:p>
            <a:endParaRPr lang="en-US" sz="2800" b="0" dirty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Javascript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Website development. (1997)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languages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Java</a:t>
            </a:r>
            <a:r>
              <a:rPr lang="en-US" sz="2800" i="1" dirty="0">
                <a:latin typeface="Tahoma"/>
                <a:cs typeface="Tahoma"/>
              </a:rPr>
              <a:t>: </a:t>
            </a:r>
            <a:r>
              <a:rPr lang="en-US" sz="2800" b="0" dirty="0">
                <a:latin typeface="Tahoma"/>
                <a:cs typeface="Tahoma"/>
              </a:rPr>
              <a:t>Multiplatform, portable. Similar to C++.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Mathematica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Symbolic calculations.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Matlab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Domain specific number crunching.</a:t>
            </a:r>
            <a:endParaRPr lang="en-US" sz="2800" dirty="0" smtClean="0">
              <a:latin typeface="Tahoma"/>
              <a:cs typeface="Tahoma"/>
            </a:endParaRP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PHP:  </a:t>
            </a:r>
            <a:r>
              <a:rPr lang="en-US" sz="2800" b="0" dirty="0" smtClean="0">
                <a:latin typeface="Tahoma"/>
                <a:cs typeface="Tahoma"/>
              </a:rPr>
              <a:t>Scripting language for website development.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Python</a:t>
            </a:r>
            <a:r>
              <a:rPr lang="en-US" sz="2800" i="1" dirty="0">
                <a:latin typeface="Tahoma"/>
                <a:cs typeface="Tahoma"/>
              </a:rPr>
              <a:t>:</a:t>
            </a:r>
            <a:r>
              <a:rPr lang="en-US" sz="2800" b="0" dirty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Multi-purpose language. Highly-readable. Extremely flexible.</a:t>
            </a:r>
            <a:endParaRPr lang="en-US" sz="2800" b="0" dirty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64" y="1224505"/>
            <a:ext cx="3817961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05" y="1224505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8805" y="424246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/>
                <a:cs typeface="Tahoma"/>
              </a:rPr>
              <a:t>Guido van </a:t>
            </a:r>
            <a:r>
              <a:rPr lang="en-US" dirty="0" err="1" smtClean="0">
                <a:latin typeface="Tahoma"/>
                <a:cs typeface="Tahoma"/>
              </a:rPr>
              <a:t>Rossum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638" y="4866252"/>
            <a:ext cx="4294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Tahoma"/>
                <a:cs typeface="Tahoma"/>
              </a:rPr>
              <a:t>Language was named after </a:t>
            </a:r>
            <a:r>
              <a:rPr lang="en-US" sz="2400" b="0" i="1" dirty="0" smtClean="0">
                <a:latin typeface="Tahoma"/>
                <a:cs typeface="Tahoma"/>
              </a:rPr>
              <a:t>Monty Python’s Flying Circus</a:t>
            </a:r>
            <a:endParaRPr lang="en-US" sz="2400" b="0" i="1" dirty="0">
              <a:latin typeface="Tahoma"/>
              <a:cs typeface="Tahom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1219" y="1994239"/>
            <a:ext cx="846729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0" dirty="0" smtClean="0">
                <a:latin typeface="Tahoma"/>
                <a:cs typeface="Tahoma"/>
              </a:rPr>
              <a:t>Code is more often read than written</a:t>
            </a:r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 descr="code_qu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978"/>
            <a:ext cx="9144000" cy="31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351" y="2161507"/>
            <a:ext cx="846729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A </a:t>
            </a:r>
            <a:r>
              <a:rPr lang="en-US" sz="4000" b="0" dirty="0">
                <a:latin typeface="Tahoma"/>
                <a:cs typeface="Tahoma"/>
              </a:rPr>
              <a:t>high level of readability is at the heart of the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design</a:t>
            </a:r>
            <a:r>
              <a:rPr lang="en-US" sz="4000" b="0" dirty="0">
                <a:latin typeface="Tahoma"/>
                <a:cs typeface="Tahoma"/>
              </a:rPr>
              <a:t> of </a:t>
            </a:r>
            <a:r>
              <a:rPr lang="en-US" sz="4000" b="0" dirty="0" smtClean="0">
                <a:latin typeface="Tahoma"/>
                <a:cs typeface="Tahoma"/>
              </a:rPr>
              <a:t>Python </a:t>
            </a:r>
            <a:r>
              <a:rPr lang="en-US" sz="4000" b="0" dirty="0">
                <a:latin typeface="Tahoma"/>
                <a:cs typeface="Tahoma"/>
              </a:rPr>
              <a:t>	</a:t>
            </a:r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706170"/>
            <a:ext cx="84672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latin typeface="Tahoma"/>
                <a:cs typeface="Tahoma"/>
              </a:rPr>
              <a:t>One reason for Python code to be easily read and understood is its relatively complete set of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Code Style guidelines</a:t>
            </a:r>
            <a:r>
              <a:rPr lang="en-US" sz="4000" b="0" dirty="0">
                <a:latin typeface="Tahoma"/>
                <a:cs typeface="Tahoma"/>
              </a:rPr>
              <a:t> and “</a:t>
            </a:r>
            <a:r>
              <a:rPr lang="en-US" sz="4000" b="0" dirty="0" err="1">
                <a:latin typeface="Tahoma"/>
                <a:cs typeface="Tahoma"/>
              </a:rPr>
              <a:t>Pythonic</a:t>
            </a:r>
            <a:r>
              <a:rPr lang="en-US" sz="4000" b="0" dirty="0">
                <a:latin typeface="Tahoma"/>
                <a:cs typeface="Tahoma"/>
              </a:rPr>
              <a:t>” idioms</a:t>
            </a:r>
            <a:r>
              <a:rPr lang="en-US" sz="4000" b="0" dirty="0" smtClean="0">
                <a:latin typeface="Tahoma"/>
                <a:cs typeface="Tahoma"/>
              </a:rPr>
              <a:t>. </a:t>
            </a:r>
            <a:endParaRPr lang="en-US" sz="4000" b="0" dirty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Zen of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383" y="1326443"/>
            <a:ext cx="8113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latin typeface="Tahoma"/>
                <a:cs typeface="Tahoma"/>
              </a:rPr>
              <a:t>Beautiful </a:t>
            </a:r>
            <a:r>
              <a:rPr lang="en-US" sz="2000" b="0" dirty="0">
                <a:latin typeface="Tahoma"/>
                <a:cs typeface="Tahoma"/>
              </a:rPr>
              <a:t>is better than ugly.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Explicit </a:t>
            </a:r>
            <a:r>
              <a:rPr lang="en-US" sz="2000" b="0" dirty="0">
                <a:latin typeface="Tahoma"/>
                <a:cs typeface="Tahoma"/>
              </a:rPr>
              <a:t>is better than implicit.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Simple </a:t>
            </a:r>
            <a:r>
              <a:rPr lang="en-US" sz="2000" b="0" dirty="0">
                <a:latin typeface="Tahoma"/>
                <a:cs typeface="Tahoma"/>
              </a:rPr>
              <a:t>is better than complex.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Complex </a:t>
            </a:r>
            <a:r>
              <a:rPr lang="en-US" sz="2000" b="0" dirty="0">
                <a:latin typeface="Tahoma"/>
                <a:cs typeface="Tahoma"/>
              </a:rPr>
              <a:t>is better than complicated.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Flat </a:t>
            </a:r>
            <a:r>
              <a:rPr lang="en-US" sz="2000" b="0" dirty="0">
                <a:latin typeface="Tahoma"/>
                <a:cs typeface="Tahoma"/>
              </a:rPr>
              <a:t>is better than nested.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Sparse </a:t>
            </a:r>
            <a:r>
              <a:rPr lang="en-US" sz="2000" b="0" dirty="0">
                <a:latin typeface="Tahoma"/>
                <a:cs typeface="Tahoma"/>
              </a:rPr>
              <a:t>is better than dense.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Readability </a:t>
            </a:r>
            <a:r>
              <a:rPr lang="en-US" sz="2000" b="0" dirty="0">
                <a:latin typeface="Tahoma"/>
                <a:cs typeface="Tahoma"/>
              </a:rPr>
              <a:t>counts</a:t>
            </a:r>
            <a:r>
              <a:rPr lang="en-US" sz="2000" b="0" dirty="0" smtClean="0">
                <a:latin typeface="Tahoma"/>
                <a:cs typeface="Tahoma"/>
              </a:rPr>
              <a:t>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Special </a:t>
            </a:r>
            <a:r>
              <a:rPr lang="en-US" sz="2000" b="0" dirty="0">
                <a:latin typeface="Tahoma"/>
                <a:cs typeface="Tahoma"/>
              </a:rPr>
              <a:t>cases aren't special enough to break the rules.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Although </a:t>
            </a:r>
            <a:r>
              <a:rPr lang="en-US" sz="2000" b="0" dirty="0">
                <a:latin typeface="Tahoma"/>
                <a:cs typeface="Tahoma"/>
              </a:rPr>
              <a:t>practicality beats purity.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[…]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a hot topic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6792" y="1246050"/>
            <a:ext cx="8660509" cy="4890675"/>
            <a:chOff x="216791" y="1967325"/>
            <a:chExt cx="8660509" cy="48906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92" y="1967325"/>
              <a:ext cx="1797066" cy="2287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647" y="1967325"/>
              <a:ext cx="2055717" cy="22871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2809" t="15187" r="68658" b="14601"/>
            <a:stretch/>
          </p:blipFill>
          <p:spPr>
            <a:xfrm>
              <a:off x="216791" y="4492625"/>
              <a:ext cx="1829027" cy="236537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2312" y="1967325"/>
              <a:ext cx="3454988" cy="48906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094" y="4492625"/>
              <a:ext cx="2956718" cy="2365374"/>
            </a:xfrm>
            <a:prstGeom prst="rect">
              <a:avLst/>
            </a:prstGeom>
          </p:spPr>
        </p:pic>
      </p:grp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2197858"/>
            <a:ext cx="84672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0" dirty="0" smtClean="0">
                <a:latin typeface="Tahoma"/>
                <a:cs typeface="Tahoma"/>
              </a:rPr>
              <a:t>Python is </a:t>
            </a:r>
          </a:p>
          <a:p>
            <a:pPr algn="ctr"/>
            <a:r>
              <a:rPr lang="en-US" sz="6000" b="0" dirty="0" smtClean="0">
                <a:solidFill>
                  <a:srgbClr val="800000"/>
                </a:solidFill>
                <a:latin typeface="Tahoma"/>
                <a:cs typeface="Tahoma"/>
              </a:rPr>
              <a:t>extremely flexible</a:t>
            </a:r>
            <a:endParaRPr lang="en-US" sz="6000" b="0" dirty="0" smtClean="0">
              <a:latin typeface="Tahoma"/>
              <a:cs typeface="Tahoma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84"/>
          <a:stretch/>
        </p:blipFill>
        <p:spPr>
          <a:xfrm>
            <a:off x="0" y="1191557"/>
            <a:ext cx="9146596" cy="48316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50" t="11328" r="10190"/>
          <a:stretch/>
        </p:blipFill>
        <p:spPr>
          <a:xfrm>
            <a:off x="392796" y="1021333"/>
            <a:ext cx="7842859" cy="510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66" y="4709774"/>
            <a:ext cx="1533534" cy="15335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83" t="11102" r="11354"/>
          <a:stretch/>
        </p:blipFill>
        <p:spPr>
          <a:xfrm>
            <a:off x="340424" y="1047519"/>
            <a:ext cx="7345315" cy="5118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001319"/>
            <a:ext cx="1727200" cy="2286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515"/>
          <a:stretch/>
        </p:blipFill>
        <p:spPr>
          <a:xfrm>
            <a:off x="-1" y="1126085"/>
            <a:ext cx="9170505" cy="4831699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a hot topic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1552093"/>
            <a:ext cx="54737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288" y="2739084"/>
            <a:ext cx="50419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88" y="4016423"/>
            <a:ext cx="4968875" cy="15584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2430386"/>
            <a:ext cx="8340520" cy="306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What </a:t>
            </a:r>
            <a:r>
              <a:rPr lang="en-US" sz="6000" b="1" i="1" dirty="0" smtClean="0">
                <a:solidFill>
                  <a:srgbClr val="800000"/>
                </a:solidFill>
              </a:rPr>
              <a:t>is</a:t>
            </a:r>
            <a:r>
              <a:rPr lang="en-US" sz="6000" dirty="0" smtClean="0">
                <a:solidFill>
                  <a:srgbClr val="800000"/>
                </a:solidFill>
              </a:rPr>
              <a:t> Big Data?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3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8" t="6983" r="79674" b="60443"/>
          <a:stretch/>
        </p:blipFill>
        <p:spPr>
          <a:xfrm>
            <a:off x="2007219" y="1159727"/>
            <a:ext cx="4638907" cy="514735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4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8" t="6983" r="79674" b="60443"/>
          <a:stretch/>
        </p:blipFill>
        <p:spPr>
          <a:xfrm>
            <a:off x="2007219" y="1159727"/>
            <a:ext cx="4638907" cy="514735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1541" y="2967335"/>
            <a:ext cx="71609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This makes it sound </a:t>
            </a:r>
          </a:p>
          <a:p>
            <a:pPr algn="ctr"/>
            <a:r>
              <a:rPr lang="en-US" sz="54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like a challenge</a:t>
            </a:r>
            <a:endParaRPr lang="en-US" sz="54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56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4" y="1865909"/>
            <a:ext cx="8340520" cy="30608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800000"/>
                </a:solidFill>
              </a:rPr>
              <a:t>Analytics </a:t>
            </a:r>
            <a:r>
              <a:rPr lang="en-US" sz="6000" dirty="0" smtClean="0">
                <a:solidFill>
                  <a:srgbClr val="800000"/>
                </a:solidFill>
              </a:rPr>
              <a:t>is an </a:t>
            </a:r>
            <a:r>
              <a:rPr lang="en-US" sz="6000" b="1" dirty="0" smtClean="0">
                <a:solidFill>
                  <a:srgbClr val="800000"/>
                </a:solidFill>
              </a:rPr>
              <a:t>opportunity!</a:t>
            </a:r>
            <a:endParaRPr lang="en-US" sz="6000" b="1" dirty="0">
              <a:solidFill>
                <a:srgbClr val="800000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913CC7C9-20CA-934C-ABDD-C54CFDEF967F}" type="slidenum">
              <a:rPr lang="en-US" smtClean="0">
                <a:solidFill>
                  <a:srgbClr val="FFFFFF"/>
                </a:solidFill>
              </a:rPr>
              <a:pPr algn="r"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0-Feb-red-gold">
  <a:themeElements>
    <a:clrScheme name="Luis-NWU-design 13">
      <a:dk1>
        <a:srgbClr val="000000"/>
      </a:dk1>
      <a:lt1>
        <a:srgbClr val="FFFFFF"/>
      </a:lt1>
      <a:dk2>
        <a:srgbClr val="CD782F"/>
      </a:dk2>
      <a:lt2>
        <a:srgbClr val="808080"/>
      </a:lt2>
      <a:accent1>
        <a:srgbClr val="911115"/>
      </a:accent1>
      <a:accent2>
        <a:srgbClr val="7D0906"/>
      </a:accent2>
      <a:accent3>
        <a:srgbClr val="FFFFFF"/>
      </a:accent3>
      <a:accent4>
        <a:srgbClr val="000000"/>
      </a:accent4>
      <a:accent5>
        <a:srgbClr val="C7AAAA"/>
      </a:accent5>
      <a:accent6>
        <a:srgbClr val="710705"/>
      </a:accent6>
      <a:hlink>
        <a:srgbClr val="009999"/>
      </a:hlink>
      <a:folHlink>
        <a:srgbClr val="99CC00"/>
      </a:folHlink>
    </a:clrScheme>
    <a:fontScheme name="Luis-NWU-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uis-NWU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3">
        <a:dk1>
          <a:srgbClr val="000000"/>
        </a:dk1>
        <a:lt1>
          <a:srgbClr val="FFFFFF"/>
        </a:lt1>
        <a:dk2>
          <a:srgbClr val="CD782F"/>
        </a:dk2>
        <a:lt2>
          <a:srgbClr val="808080"/>
        </a:lt2>
        <a:accent1>
          <a:srgbClr val="911115"/>
        </a:accent1>
        <a:accent2>
          <a:srgbClr val="7D0906"/>
        </a:accent2>
        <a:accent3>
          <a:srgbClr val="FFFFFF"/>
        </a:accent3>
        <a:accent4>
          <a:srgbClr val="000000"/>
        </a:accent4>
        <a:accent5>
          <a:srgbClr val="C7AAAA"/>
        </a:accent5>
        <a:accent6>
          <a:srgbClr val="71070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17450</TotalTime>
  <Words>535</Words>
  <Application>Microsoft Macintosh PowerPoint</Application>
  <PresentationFormat>On-screen Show (4:3)</PresentationFormat>
  <Paragraphs>173</Paragraphs>
  <Slides>44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ＭＳ Ｐゴシック</vt:lpstr>
      <vt:lpstr>Tahoma</vt:lpstr>
      <vt:lpstr>Times</vt:lpstr>
      <vt:lpstr>Wingdings</vt:lpstr>
      <vt:lpstr>Arial</vt:lpstr>
      <vt:lpstr>2010-Feb-red-gold</vt:lpstr>
      <vt:lpstr>Course Overview</vt:lpstr>
      <vt:lpstr>PowerPoint Presentation</vt:lpstr>
      <vt:lpstr>Volume, Variety, Velocity</vt:lpstr>
      <vt:lpstr>It is a hot topic</vt:lpstr>
      <vt:lpstr>It is a hot topic</vt:lpstr>
      <vt:lpstr>PowerPoint Presentation</vt:lpstr>
      <vt:lpstr>PowerPoint Presentation</vt:lpstr>
      <vt:lpstr>PowerPoint Presentation</vt:lpstr>
      <vt:lpstr>PowerPoint Presentation</vt:lpstr>
      <vt:lpstr>Creating knowledge with computing</vt:lpstr>
      <vt:lpstr>Evolution of the universe</vt:lpstr>
      <vt:lpstr>Forecasting the weather</vt:lpstr>
      <vt:lpstr>Modeling pandemics</vt:lpstr>
      <vt:lpstr>Forecasting traffic</vt:lpstr>
      <vt:lpstr>Understand material failure</vt:lpstr>
      <vt:lpstr>Uncovering new chemical reactions</vt:lpstr>
      <vt:lpstr>PowerPoint Presentation</vt:lpstr>
      <vt:lpstr>Vast seas of digital data</vt:lpstr>
      <vt:lpstr>…which may reveal hidden patterns </vt:lpstr>
      <vt:lpstr>PowerPoint Presentation</vt:lpstr>
      <vt:lpstr>Examples</vt:lpstr>
      <vt:lpstr>PowerPoint Presentation</vt:lpstr>
      <vt:lpstr>The hardware</vt:lpstr>
      <vt:lpstr>Writing your own applications</vt:lpstr>
      <vt:lpstr>Writing your own applications</vt:lpstr>
      <vt:lpstr>PowerPoint Presentation</vt:lpstr>
      <vt:lpstr>Employer needs</vt:lpstr>
      <vt:lpstr>Employer needs</vt:lpstr>
      <vt:lpstr>We all need help</vt:lpstr>
      <vt:lpstr>We all need help</vt:lpstr>
      <vt:lpstr>Developer activity</vt:lpstr>
      <vt:lpstr>Comparing languages</vt:lpstr>
      <vt:lpstr>Comparing languages</vt:lpstr>
      <vt:lpstr>Python</vt:lpstr>
      <vt:lpstr>PowerPoint Presentation</vt:lpstr>
      <vt:lpstr>PowerPoint Presentation</vt:lpstr>
      <vt:lpstr>PowerPoint Presentation</vt:lpstr>
      <vt:lpstr>PowerPoint Presentation</vt:lpstr>
      <vt:lpstr>The Zen of Python</vt:lpstr>
      <vt:lpstr>PowerPoint Presentation</vt:lpstr>
      <vt:lpstr>Web development</vt:lpstr>
      <vt:lpstr>Scientific computing</vt:lpstr>
      <vt:lpstr>Statistical analysis</vt:lpstr>
      <vt:lpstr>Machine learning</vt:lpstr>
    </vt:vector>
  </TitlesOfParts>
  <Company>Northwestern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A. Nunes Amaral</dc:creator>
  <cp:lastModifiedBy>Dominik Kalisch</cp:lastModifiedBy>
  <cp:revision>111</cp:revision>
  <dcterms:created xsi:type="dcterms:W3CDTF">2014-02-07T22:13:27Z</dcterms:created>
  <dcterms:modified xsi:type="dcterms:W3CDTF">2017-01-08T20:16:49Z</dcterms:modified>
</cp:coreProperties>
</file>